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31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chymkivzi2.ucoz.ua/" TargetMode="Externa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teacherjournal.com.ua/" TargetMode="External"/><Relationship Id="rId4" Type="http://schemas.openxmlformats.org/officeDocument/2006/relationships/hyperlink" Target="http://obrazotvorche.moy.s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34684" y="1785926"/>
            <a:ext cx="648072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Види образотворчого мистецтва </a:t>
            </a:r>
          </a:p>
          <a:p>
            <a:pPr algn="ctr"/>
            <a:r>
              <a:rPr lang="uk-U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 їх походження. </a:t>
            </a:r>
            <a:endParaRPr lang="en-US" sz="2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uk-U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Стежинки графіки.</a:t>
            </a:r>
          </a:p>
          <a:p>
            <a:pPr algn="ctr"/>
            <a:r>
              <a:rPr lang="uk-U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Засоби виразності графіки: штрих, лінія, крапка, пляма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рнеп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1"/>
            <a:ext cx="5328592" cy="401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19672" y="5517232"/>
            <a:ext cx="25151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В.Конашевич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2" name="Полотно 145"/>
          <p:cNvGrpSpPr>
            <a:grpSpLocks/>
          </p:cNvGrpSpPr>
          <p:nvPr/>
        </p:nvGrpSpPr>
        <p:grpSpPr bwMode="auto">
          <a:xfrm>
            <a:off x="971600" y="404664"/>
            <a:ext cx="1728192" cy="720080"/>
            <a:chOff x="0" y="0"/>
            <a:chExt cx="14859" cy="6858"/>
          </a:xfrm>
        </p:grpSpPr>
        <p:sp>
          <p:nvSpPr>
            <p:cNvPr id="2076" name="AutoShape 28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4859" cy="685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2" name="Line 10"/>
            <p:cNvSpPr>
              <a:spLocks noChangeShapeType="1"/>
            </p:cNvSpPr>
            <p:nvPr/>
          </p:nvSpPr>
          <p:spPr bwMode="auto">
            <a:xfrm>
              <a:off x="1144" y="1143"/>
              <a:ext cx="1142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" name="Line 11"/>
            <p:cNvSpPr>
              <a:spLocks noChangeShapeType="1"/>
            </p:cNvSpPr>
            <p:nvPr/>
          </p:nvSpPr>
          <p:spPr bwMode="auto">
            <a:xfrm>
              <a:off x="1144" y="5715"/>
              <a:ext cx="11426" cy="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" name="Line 12"/>
            <p:cNvSpPr>
              <a:spLocks noChangeShapeType="1"/>
            </p:cNvSpPr>
            <p:nvPr/>
          </p:nvSpPr>
          <p:spPr bwMode="auto">
            <a:xfrm>
              <a:off x="1144" y="3429"/>
              <a:ext cx="11426" cy="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69" name="Полотно 141"/>
          <p:cNvGrpSpPr>
            <a:grpSpLocks/>
          </p:cNvGrpSpPr>
          <p:nvPr/>
        </p:nvGrpSpPr>
        <p:grpSpPr bwMode="auto">
          <a:xfrm>
            <a:off x="4932040" y="332656"/>
            <a:ext cx="2160240" cy="792088"/>
            <a:chOff x="0" y="0"/>
            <a:chExt cx="13716" cy="8001"/>
          </a:xfrm>
        </p:grpSpPr>
        <p:sp>
          <p:nvSpPr>
            <p:cNvPr id="2071" name="AutoShape 2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3716" cy="80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Freeform 29"/>
            <p:cNvSpPr>
              <a:spLocks/>
            </p:cNvSpPr>
            <p:nvPr/>
          </p:nvSpPr>
          <p:spPr bwMode="auto">
            <a:xfrm>
              <a:off x="0" y="2286"/>
              <a:ext cx="12571" cy="3429"/>
            </a:xfrm>
            <a:custGeom>
              <a:avLst/>
              <a:gdLst>
                <a:gd name="T0" fmla="*/ 0 w 1980"/>
                <a:gd name="T1" fmla="*/ 342900 h 420"/>
                <a:gd name="T2" fmla="*/ 228575 w 1980"/>
                <a:gd name="T3" fmla="*/ 48986 h 420"/>
                <a:gd name="T4" fmla="*/ 571436 w 1980"/>
                <a:gd name="T5" fmla="*/ 48986 h 420"/>
                <a:gd name="T6" fmla="*/ 914298 w 1980"/>
                <a:gd name="T7" fmla="*/ 195943 h 420"/>
                <a:gd name="T8" fmla="*/ 1257160 w 1980"/>
                <a:gd name="T9" fmla="*/ 195943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80" h="420">
                  <a:moveTo>
                    <a:pt x="0" y="420"/>
                  </a:moveTo>
                  <a:cubicBezTo>
                    <a:pt x="105" y="270"/>
                    <a:pt x="210" y="120"/>
                    <a:pt x="360" y="60"/>
                  </a:cubicBezTo>
                  <a:cubicBezTo>
                    <a:pt x="510" y="0"/>
                    <a:pt x="720" y="30"/>
                    <a:pt x="900" y="60"/>
                  </a:cubicBezTo>
                  <a:cubicBezTo>
                    <a:pt x="1080" y="90"/>
                    <a:pt x="1260" y="210"/>
                    <a:pt x="1440" y="240"/>
                  </a:cubicBezTo>
                  <a:cubicBezTo>
                    <a:pt x="1620" y="270"/>
                    <a:pt x="1890" y="240"/>
                    <a:pt x="1980" y="24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64" name="Полотно 139"/>
          <p:cNvGrpSpPr>
            <a:grpSpLocks/>
          </p:cNvGrpSpPr>
          <p:nvPr/>
        </p:nvGrpSpPr>
        <p:grpSpPr bwMode="auto">
          <a:xfrm>
            <a:off x="1187624" y="1628800"/>
            <a:ext cx="1512168" cy="1152128"/>
            <a:chOff x="0" y="0"/>
            <a:chExt cx="9144" cy="9144"/>
          </a:xfrm>
        </p:grpSpPr>
        <p:sp>
          <p:nvSpPr>
            <p:cNvPr id="2068" name="AutoShape 20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144" cy="914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Line 15"/>
            <p:cNvSpPr>
              <a:spLocks noChangeShapeType="1"/>
            </p:cNvSpPr>
            <p:nvPr/>
          </p:nvSpPr>
          <p:spPr bwMode="auto">
            <a:xfrm>
              <a:off x="2281" y="2286"/>
              <a:ext cx="0" cy="571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Line 16"/>
            <p:cNvSpPr>
              <a:spLocks noChangeShapeType="1"/>
            </p:cNvSpPr>
            <p:nvPr/>
          </p:nvSpPr>
          <p:spPr bwMode="auto">
            <a:xfrm>
              <a:off x="4572" y="2286"/>
              <a:ext cx="8" cy="571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8" name="Line 17"/>
            <p:cNvSpPr>
              <a:spLocks noChangeShapeType="1"/>
            </p:cNvSpPr>
            <p:nvPr/>
          </p:nvSpPr>
          <p:spPr bwMode="auto">
            <a:xfrm>
              <a:off x="6853" y="2286"/>
              <a:ext cx="9" cy="571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58" name="Полотно 135"/>
          <p:cNvGrpSpPr>
            <a:grpSpLocks/>
          </p:cNvGrpSpPr>
          <p:nvPr/>
        </p:nvGrpSpPr>
        <p:grpSpPr bwMode="auto">
          <a:xfrm>
            <a:off x="5148064" y="1628800"/>
            <a:ext cx="1800200" cy="936104"/>
            <a:chOff x="0" y="0"/>
            <a:chExt cx="6858" cy="8001"/>
          </a:xfrm>
        </p:grpSpPr>
        <p:sp>
          <p:nvSpPr>
            <p:cNvPr id="2063" name="AutoShape 15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6858" cy="80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Freeform 4"/>
            <p:cNvSpPr>
              <a:spLocks/>
            </p:cNvSpPr>
            <p:nvPr/>
          </p:nvSpPr>
          <p:spPr bwMode="auto">
            <a:xfrm flipH="1">
              <a:off x="1144" y="2286"/>
              <a:ext cx="2289" cy="5715"/>
            </a:xfrm>
            <a:custGeom>
              <a:avLst/>
              <a:gdLst>
                <a:gd name="T0" fmla="*/ 28610 w 240"/>
                <a:gd name="T1" fmla="*/ 571500 h 900"/>
                <a:gd name="T2" fmla="*/ 28610 w 240"/>
                <a:gd name="T3" fmla="*/ 342900 h 900"/>
                <a:gd name="T4" fmla="*/ 200270 w 240"/>
                <a:gd name="T5" fmla="*/ 114300 h 900"/>
                <a:gd name="T6" fmla="*/ 200270 w 240"/>
                <a:gd name="T7" fmla="*/ 0 h 9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" h="900">
                  <a:moveTo>
                    <a:pt x="30" y="900"/>
                  </a:moveTo>
                  <a:cubicBezTo>
                    <a:pt x="15" y="780"/>
                    <a:pt x="0" y="660"/>
                    <a:pt x="30" y="540"/>
                  </a:cubicBezTo>
                  <a:cubicBezTo>
                    <a:pt x="60" y="420"/>
                    <a:pt x="180" y="270"/>
                    <a:pt x="210" y="180"/>
                  </a:cubicBezTo>
                  <a:cubicBezTo>
                    <a:pt x="240" y="90"/>
                    <a:pt x="225" y="45"/>
                    <a:pt x="210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5"/>
            <p:cNvSpPr>
              <a:spLocks/>
            </p:cNvSpPr>
            <p:nvPr/>
          </p:nvSpPr>
          <p:spPr bwMode="auto">
            <a:xfrm>
              <a:off x="3433" y="2286"/>
              <a:ext cx="1523" cy="5715"/>
            </a:xfrm>
            <a:custGeom>
              <a:avLst/>
              <a:gdLst>
                <a:gd name="T0" fmla="*/ 19038 w 240"/>
                <a:gd name="T1" fmla="*/ 571500 h 900"/>
                <a:gd name="T2" fmla="*/ 19038 w 240"/>
                <a:gd name="T3" fmla="*/ 342900 h 900"/>
                <a:gd name="T4" fmla="*/ 133269 w 240"/>
                <a:gd name="T5" fmla="*/ 114300 h 900"/>
                <a:gd name="T6" fmla="*/ 133269 w 240"/>
                <a:gd name="T7" fmla="*/ 0 h 9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" h="900">
                  <a:moveTo>
                    <a:pt x="30" y="900"/>
                  </a:moveTo>
                  <a:cubicBezTo>
                    <a:pt x="15" y="780"/>
                    <a:pt x="0" y="660"/>
                    <a:pt x="30" y="540"/>
                  </a:cubicBezTo>
                  <a:cubicBezTo>
                    <a:pt x="60" y="420"/>
                    <a:pt x="180" y="270"/>
                    <a:pt x="210" y="180"/>
                  </a:cubicBezTo>
                  <a:cubicBezTo>
                    <a:pt x="240" y="90"/>
                    <a:pt x="225" y="45"/>
                    <a:pt x="210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6"/>
            <p:cNvSpPr>
              <a:spLocks/>
            </p:cNvSpPr>
            <p:nvPr/>
          </p:nvSpPr>
          <p:spPr bwMode="auto">
            <a:xfrm>
              <a:off x="3433" y="2286"/>
              <a:ext cx="2659" cy="5715"/>
            </a:xfrm>
            <a:custGeom>
              <a:avLst/>
              <a:gdLst>
                <a:gd name="T0" fmla="*/ 33238 w 240"/>
                <a:gd name="T1" fmla="*/ 571500 h 900"/>
                <a:gd name="T2" fmla="*/ 33238 w 240"/>
                <a:gd name="T3" fmla="*/ 342900 h 900"/>
                <a:gd name="T4" fmla="*/ 232667 w 240"/>
                <a:gd name="T5" fmla="*/ 114300 h 900"/>
                <a:gd name="T6" fmla="*/ 232667 w 240"/>
                <a:gd name="T7" fmla="*/ 0 h 9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" h="900">
                  <a:moveTo>
                    <a:pt x="30" y="900"/>
                  </a:moveTo>
                  <a:cubicBezTo>
                    <a:pt x="15" y="780"/>
                    <a:pt x="0" y="660"/>
                    <a:pt x="30" y="540"/>
                  </a:cubicBezTo>
                  <a:cubicBezTo>
                    <a:pt x="60" y="420"/>
                    <a:pt x="180" y="270"/>
                    <a:pt x="210" y="180"/>
                  </a:cubicBezTo>
                  <a:cubicBezTo>
                    <a:pt x="240" y="90"/>
                    <a:pt x="225" y="45"/>
                    <a:pt x="21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7"/>
            <p:cNvSpPr>
              <a:spLocks/>
            </p:cNvSpPr>
            <p:nvPr/>
          </p:nvSpPr>
          <p:spPr bwMode="auto">
            <a:xfrm>
              <a:off x="2288" y="1143"/>
              <a:ext cx="1145" cy="6858"/>
            </a:xfrm>
            <a:custGeom>
              <a:avLst/>
              <a:gdLst>
                <a:gd name="T0" fmla="*/ 14305 w 240"/>
                <a:gd name="T1" fmla="*/ 685800 h 900"/>
                <a:gd name="T2" fmla="*/ 14305 w 240"/>
                <a:gd name="T3" fmla="*/ 411480 h 900"/>
                <a:gd name="T4" fmla="*/ 100135 w 240"/>
                <a:gd name="T5" fmla="*/ 137160 h 900"/>
                <a:gd name="T6" fmla="*/ 100135 w 240"/>
                <a:gd name="T7" fmla="*/ 0 h 9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" h="900">
                  <a:moveTo>
                    <a:pt x="30" y="900"/>
                  </a:moveTo>
                  <a:cubicBezTo>
                    <a:pt x="15" y="780"/>
                    <a:pt x="0" y="660"/>
                    <a:pt x="30" y="540"/>
                  </a:cubicBezTo>
                  <a:cubicBezTo>
                    <a:pt x="60" y="420"/>
                    <a:pt x="180" y="270"/>
                    <a:pt x="210" y="180"/>
                  </a:cubicBezTo>
                  <a:cubicBezTo>
                    <a:pt x="240" y="90"/>
                    <a:pt x="225" y="45"/>
                    <a:pt x="21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55" name="Полотно 130"/>
          <p:cNvGrpSpPr>
            <a:grpSpLocks/>
          </p:cNvGrpSpPr>
          <p:nvPr/>
        </p:nvGrpSpPr>
        <p:grpSpPr bwMode="auto">
          <a:xfrm>
            <a:off x="1187624" y="3140968"/>
            <a:ext cx="2016224" cy="864096"/>
            <a:chOff x="0" y="0"/>
            <a:chExt cx="10287" cy="4572"/>
          </a:xfrm>
        </p:grpSpPr>
        <p:sp>
          <p:nvSpPr>
            <p:cNvPr id="2057" name="AutoShape 9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0287" cy="4572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20"/>
            <p:cNvSpPr>
              <a:spLocks/>
            </p:cNvSpPr>
            <p:nvPr/>
          </p:nvSpPr>
          <p:spPr bwMode="auto">
            <a:xfrm>
              <a:off x="1143" y="1143"/>
              <a:ext cx="8000" cy="2286"/>
            </a:xfrm>
            <a:custGeom>
              <a:avLst/>
              <a:gdLst>
                <a:gd name="T0" fmla="*/ 0 w 1980"/>
                <a:gd name="T1" fmla="*/ 212271 h 420"/>
                <a:gd name="T2" fmla="*/ 145439 w 1980"/>
                <a:gd name="T3" fmla="*/ 16329 h 420"/>
                <a:gd name="T4" fmla="*/ 290877 w 1980"/>
                <a:gd name="T5" fmla="*/ 212271 h 420"/>
                <a:gd name="T6" fmla="*/ 436316 w 1980"/>
                <a:gd name="T7" fmla="*/ 114300 h 420"/>
                <a:gd name="T8" fmla="*/ 509036 w 1980"/>
                <a:gd name="T9" fmla="*/ 16329 h 420"/>
                <a:gd name="T10" fmla="*/ 654474 w 1980"/>
                <a:gd name="T11" fmla="*/ 212271 h 420"/>
                <a:gd name="T12" fmla="*/ 799913 w 1980"/>
                <a:gd name="T13" fmla="*/ 16329 h 4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80" h="420">
                  <a:moveTo>
                    <a:pt x="0" y="390"/>
                  </a:moveTo>
                  <a:cubicBezTo>
                    <a:pt x="120" y="210"/>
                    <a:pt x="240" y="30"/>
                    <a:pt x="360" y="30"/>
                  </a:cubicBezTo>
                  <a:cubicBezTo>
                    <a:pt x="480" y="30"/>
                    <a:pt x="600" y="360"/>
                    <a:pt x="720" y="390"/>
                  </a:cubicBezTo>
                  <a:cubicBezTo>
                    <a:pt x="840" y="420"/>
                    <a:pt x="990" y="270"/>
                    <a:pt x="1080" y="210"/>
                  </a:cubicBezTo>
                  <a:cubicBezTo>
                    <a:pt x="1170" y="150"/>
                    <a:pt x="1170" y="0"/>
                    <a:pt x="1260" y="30"/>
                  </a:cubicBezTo>
                  <a:cubicBezTo>
                    <a:pt x="1350" y="60"/>
                    <a:pt x="1500" y="390"/>
                    <a:pt x="1620" y="390"/>
                  </a:cubicBezTo>
                  <a:cubicBezTo>
                    <a:pt x="1740" y="390"/>
                    <a:pt x="1860" y="210"/>
                    <a:pt x="1980" y="3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52" name="Полотно 128"/>
          <p:cNvGrpSpPr>
            <a:grpSpLocks/>
          </p:cNvGrpSpPr>
          <p:nvPr/>
        </p:nvGrpSpPr>
        <p:grpSpPr bwMode="auto">
          <a:xfrm>
            <a:off x="5148064" y="3212976"/>
            <a:ext cx="1872208" cy="864096"/>
            <a:chOff x="0" y="0"/>
            <a:chExt cx="10287" cy="5715"/>
          </a:xfrm>
        </p:grpSpPr>
        <p:sp>
          <p:nvSpPr>
            <p:cNvPr id="2054" name="AutoShape 6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0287" cy="571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26"/>
            <p:cNvSpPr>
              <a:spLocks/>
            </p:cNvSpPr>
            <p:nvPr/>
          </p:nvSpPr>
          <p:spPr bwMode="auto">
            <a:xfrm>
              <a:off x="648" y="1143"/>
              <a:ext cx="8502" cy="4572"/>
            </a:xfrm>
            <a:custGeom>
              <a:avLst/>
              <a:gdLst>
                <a:gd name="T0" fmla="*/ 0 w 2118"/>
                <a:gd name="T1" fmla="*/ 216931 h 862"/>
                <a:gd name="T2" fmla="*/ 136487 w 2118"/>
                <a:gd name="T3" fmla="*/ 206323 h 862"/>
                <a:gd name="T4" fmla="*/ 160573 w 2118"/>
                <a:gd name="T5" fmla="*/ 195716 h 862"/>
                <a:gd name="T6" fmla="*/ 168602 w 2118"/>
                <a:gd name="T7" fmla="*/ 163892 h 862"/>
                <a:gd name="T8" fmla="*/ 232831 w 2118"/>
                <a:gd name="T9" fmla="*/ 79029 h 862"/>
                <a:gd name="T10" fmla="*/ 248888 w 2118"/>
                <a:gd name="T11" fmla="*/ 47205 h 862"/>
                <a:gd name="T12" fmla="*/ 272974 w 2118"/>
                <a:gd name="T13" fmla="*/ 36597 h 862"/>
                <a:gd name="T14" fmla="*/ 329175 w 2118"/>
                <a:gd name="T15" fmla="*/ 4774 h 862"/>
                <a:gd name="T16" fmla="*/ 361290 w 2118"/>
                <a:gd name="T17" fmla="*/ 15381 h 862"/>
                <a:gd name="T18" fmla="*/ 393404 w 2118"/>
                <a:gd name="T19" fmla="*/ 89637 h 862"/>
                <a:gd name="T20" fmla="*/ 353261 w 2118"/>
                <a:gd name="T21" fmla="*/ 142676 h 862"/>
                <a:gd name="T22" fmla="*/ 626235 w 2118"/>
                <a:gd name="T23" fmla="*/ 110852 h 862"/>
                <a:gd name="T24" fmla="*/ 666379 w 2118"/>
                <a:gd name="T25" fmla="*/ 163892 h 862"/>
                <a:gd name="T26" fmla="*/ 610178 w 2118"/>
                <a:gd name="T27" fmla="*/ 291187 h 862"/>
                <a:gd name="T28" fmla="*/ 786809 w 2118"/>
                <a:gd name="T29" fmla="*/ 301794 h 862"/>
                <a:gd name="T30" fmla="*/ 826952 w 2118"/>
                <a:gd name="T31" fmla="*/ 312402 h 862"/>
                <a:gd name="T32" fmla="*/ 770751 w 2118"/>
                <a:gd name="T33" fmla="*/ 450305 h 862"/>
                <a:gd name="T34" fmla="*/ 722579 w 2118"/>
                <a:gd name="T35" fmla="*/ 439697 h 862"/>
                <a:gd name="T36" fmla="*/ 746665 w 2118"/>
                <a:gd name="T37" fmla="*/ 376050 h 8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18" h="862">
                  <a:moveTo>
                    <a:pt x="0" y="409"/>
                  </a:moveTo>
                  <a:cubicBezTo>
                    <a:pt x="113" y="402"/>
                    <a:pt x="227" y="400"/>
                    <a:pt x="340" y="389"/>
                  </a:cubicBezTo>
                  <a:cubicBezTo>
                    <a:pt x="361" y="387"/>
                    <a:pt x="385" y="384"/>
                    <a:pt x="400" y="369"/>
                  </a:cubicBezTo>
                  <a:cubicBezTo>
                    <a:pt x="415" y="354"/>
                    <a:pt x="411" y="328"/>
                    <a:pt x="420" y="309"/>
                  </a:cubicBezTo>
                  <a:cubicBezTo>
                    <a:pt x="457" y="234"/>
                    <a:pt x="501" y="175"/>
                    <a:pt x="580" y="149"/>
                  </a:cubicBezTo>
                  <a:cubicBezTo>
                    <a:pt x="593" y="129"/>
                    <a:pt x="601" y="104"/>
                    <a:pt x="620" y="89"/>
                  </a:cubicBezTo>
                  <a:cubicBezTo>
                    <a:pt x="636" y="76"/>
                    <a:pt x="661" y="78"/>
                    <a:pt x="680" y="69"/>
                  </a:cubicBezTo>
                  <a:cubicBezTo>
                    <a:pt x="818" y="0"/>
                    <a:pt x="654" y="51"/>
                    <a:pt x="820" y="9"/>
                  </a:cubicBezTo>
                  <a:cubicBezTo>
                    <a:pt x="847" y="16"/>
                    <a:pt x="877" y="14"/>
                    <a:pt x="900" y="29"/>
                  </a:cubicBezTo>
                  <a:cubicBezTo>
                    <a:pt x="921" y="43"/>
                    <a:pt x="973" y="155"/>
                    <a:pt x="980" y="169"/>
                  </a:cubicBezTo>
                  <a:cubicBezTo>
                    <a:pt x="933" y="309"/>
                    <a:pt x="980" y="302"/>
                    <a:pt x="880" y="269"/>
                  </a:cubicBezTo>
                  <a:cubicBezTo>
                    <a:pt x="1057" y="92"/>
                    <a:pt x="1316" y="200"/>
                    <a:pt x="1560" y="209"/>
                  </a:cubicBezTo>
                  <a:cubicBezTo>
                    <a:pt x="1591" y="230"/>
                    <a:pt x="1655" y="261"/>
                    <a:pt x="1660" y="309"/>
                  </a:cubicBezTo>
                  <a:cubicBezTo>
                    <a:pt x="1672" y="428"/>
                    <a:pt x="1627" y="513"/>
                    <a:pt x="1520" y="549"/>
                  </a:cubicBezTo>
                  <a:cubicBezTo>
                    <a:pt x="1667" y="556"/>
                    <a:pt x="1814" y="558"/>
                    <a:pt x="1960" y="569"/>
                  </a:cubicBezTo>
                  <a:cubicBezTo>
                    <a:pt x="1994" y="572"/>
                    <a:pt x="2046" y="558"/>
                    <a:pt x="2060" y="589"/>
                  </a:cubicBezTo>
                  <a:cubicBezTo>
                    <a:pt x="2118" y="718"/>
                    <a:pt x="2007" y="805"/>
                    <a:pt x="1920" y="849"/>
                  </a:cubicBezTo>
                  <a:cubicBezTo>
                    <a:pt x="1880" y="842"/>
                    <a:pt x="1824" y="862"/>
                    <a:pt x="1800" y="829"/>
                  </a:cubicBezTo>
                  <a:cubicBezTo>
                    <a:pt x="1705" y="696"/>
                    <a:pt x="1818" y="709"/>
                    <a:pt x="1860" y="709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49" name="Полотно 126"/>
          <p:cNvGrpSpPr>
            <a:grpSpLocks/>
          </p:cNvGrpSpPr>
          <p:nvPr/>
        </p:nvGrpSpPr>
        <p:grpSpPr bwMode="auto">
          <a:xfrm>
            <a:off x="539552" y="5229200"/>
            <a:ext cx="2016224" cy="1080120"/>
            <a:chOff x="0" y="0"/>
            <a:chExt cx="11430" cy="6858"/>
          </a:xfrm>
        </p:grpSpPr>
        <p:sp>
          <p:nvSpPr>
            <p:cNvPr id="2051" name="AutoShape 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1430" cy="685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23"/>
            <p:cNvSpPr>
              <a:spLocks/>
            </p:cNvSpPr>
            <p:nvPr/>
          </p:nvSpPr>
          <p:spPr bwMode="auto">
            <a:xfrm>
              <a:off x="1791" y="1143"/>
              <a:ext cx="8495" cy="4572"/>
            </a:xfrm>
            <a:custGeom>
              <a:avLst/>
              <a:gdLst>
                <a:gd name="T0" fmla="*/ 165069 w 1338"/>
                <a:gd name="T1" fmla="*/ 389890 h 720"/>
                <a:gd name="T2" fmla="*/ 63488 w 1338"/>
                <a:gd name="T3" fmla="*/ 250190 h 720"/>
                <a:gd name="T4" fmla="*/ 38093 w 1338"/>
                <a:gd name="T5" fmla="*/ 212090 h 720"/>
                <a:gd name="T6" fmla="*/ 25395 w 1338"/>
                <a:gd name="T7" fmla="*/ 173990 h 720"/>
                <a:gd name="T8" fmla="*/ 0 w 1338"/>
                <a:gd name="T9" fmla="*/ 173990 h 720"/>
                <a:gd name="T10" fmla="*/ 278078 w 1338"/>
                <a:gd name="T11" fmla="*/ 342900 h 720"/>
                <a:gd name="T12" fmla="*/ 278078 w 1338"/>
                <a:gd name="T13" fmla="*/ 0 h 720"/>
                <a:gd name="T14" fmla="*/ 392356 w 1338"/>
                <a:gd name="T15" fmla="*/ 342900 h 720"/>
                <a:gd name="T16" fmla="*/ 620913 w 1338"/>
                <a:gd name="T17" fmla="*/ 0 h 720"/>
                <a:gd name="T18" fmla="*/ 506635 w 1338"/>
                <a:gd name="T19" fmla="*/ 342900 h 720"/>
                <a:gd name="T20" fmla="*/ 849470 w 1338"/>
                <a:gd name="T21" fmla="*/ 114300 h 720"/>
                <a:gd name="T22" fmla="*/ 620913 w 1338"/>
                <a:gd name="T23" fmla="*/ 457200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38" h="720">
                  <a:moveTo>
                    <a:pt x="260" y="614"/>
                  </a:moveTo>
                  <a:cubicBezTo>
                    <a:pt x="214" y="476"/>
                    <a:pt x="223" y="476"/>
                    <a:pt x="100" y="394"/>
                  </a:cubicBezTo>
                  <a:cubicBezTo>
                    <a:pt x="87" y="374"/>
                    <a:pt x="71" y="355"/>
                    <a:pt x="60" y="334"/>
                  </a:cubicBezTo>
                  <a:cubicBezTo>
                    <a:pt x="51" y="315"/>
                    <a:pt x="55" y="289"/>
                    <a:pt x="40" y="274"/>
                  </a:cubicBezTo>
                  <a:cubicBezTo>
                    <a:pt x="31" y="265"/>
                    <a:pt x="13" y="274"/>
                    <a:pt x="0" y="274"/>
                  </a:cubicBezTo>
                  <a:lnTo>
                    <a:pt x="438" y="540"/>
                  </a:lnTo>
                  <a:lnTo>
                    <a:pt x="438" y="0"/>
                  </a:lnTo>
                  <a:lnTo>
                    <a:pt x="618" y="540"/>
                  </a:lnTo>
                  <a:lnTo>
                    <a:pt x="978" y="0"/>
                  </a:lnTo>
                  <a:lnTo>
                    <a:pt x="798" y="540"/>
                  </a:lnTo>
                  <a:lnTo>
                    <a:pt x="1338" y="180"/>
                  </a:lnTo>
                  <a:lnTo>
                    <a:pt x="978" y="7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78" name="Rectangle 30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827584" y="1268760"/>
            <a:ext cx="768274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горизонтальні – символізують простір, спокій, тишу;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251520" y="2636912"/>
            <a:ext cx="858626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вертикальні – передають прагнення вгору, ріст, урочистість;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0" y="468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83568" y="4221088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хвилясті, кучеряві – виражають рух різної швидкості, розвиток;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555776" y="5517232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ламані, колючі – асоціюються з агресивністю, неврівноваженістю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" grpId="0"/>
      <p:bldP spid="2081" grpId="0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412776"/>
            <a:ext cx="62646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Дякуємо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увагу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332656"/>
            <a:ext cx="72698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Використані джерела: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1700808"/>
            <a:ext cx="53285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 </a:t>
            </a:r>
          </a:p>
          <a:p>
            <a:pPr>
              <a:buBlip>
                <a:blip r:embed="rId2"/>
              </a:buBlip>
            </a:pPr>
            <a:r>
              <a:rPr lang="uk-UA" dirty="0" smtClean="0"/>
              <a:t>       </a:t>
            </a:r>
            <a:r>
              <a:rPr lang="en-US" dirty="0" smtClean="0">
                <a:hlinkClick r:id="rId3"/>
              </a:rPr>
              <a:t>http://schymkivzi2.ucoz.ua</a:t>
            </a:r>
            <a:endParaRPr lang="uk-UA" dirty="0" smtClean="0"/>
          </a:p>
          <a:p>
            <a:pPr>
              <a:buBlip>
                <a:blip r:embed="rId2"/>
              </a:buBlip>
            </a:pPr>
            <a:r>
              <a:rPr lang="uk-UA" dirty="0" smtClean="0"/>
              <a:t>       </a:t>
            </a:r>
            <a:r>
              <a:rPr lang="en-US" dirty="0" smtClean="0">
                <a:hlinkClick r:id="rId4"/>
              </a:rPr>
              <a:t>http://obrazotvorche.moy.su</a:t>
            </a:r>
            <a:endParaRPr lang="uk-UA" dirty="0" smtClean="0"/>
          </a:p>
          <a:p>
            <a:pPr>
              <a:buBlip>
                <a:blip r:embed="rId2"/>
              </a:buBlip>
            </a:pPr>
            <a:r>
              <a:rPr lang="uk-UA" dirty="0" smtClean="0"/>
              <a:t>        </a:t>
            </a:r>
            <a:r>
              <a:rPr lang="en-US" dirty="0" smtClean="0">
                <a:hlinkClick r:id="rId5"/>
              </a:rPr>
              <a:t>http://www.teacherjournal.com.ua</a:t>
            </a:r>
            <a:endParaRPr lang="uk-UA" dirty="0" smtClean="0"/>
          </a:p>
          <a:p>
            <a:pPr>
              <a:buBlip>
                <a:blip r:embed="rId2"/>
              </a:buBlip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332656"/>
            <a:ext cx="76706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Г</a:t>
            </a:r>
            <a:r>
              <a:rPr lang="uk-UA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рафічні малюнки первісної людини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386355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2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149080"/>
            <a:ext cx="581362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3" descr="D:\РАБОТА\ХУДОЖЕСТВЕНАЯ КУЛЬТУРА\9 КЛАСС\ПЕДАГ.КЕЙС № 1\диск 3\03\Графіка\малюнок\Ван Гог\кафе в арл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340768"/>
            <a:ext cx="3240360" cy="415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2" descr="D:\РАБОТА\ХУДОЖЕСТВЕНАЯ КУЛЬТУРА\9 КЛАСС\ПЕДАГ.КЕЙС № 1\диск 3\03\Графіка\малюнок\анімалістика. графіка\анна головіна. вес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01008"/>
            <a:ext cx="4176464" cy="311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11560" y="2996952"/>
            <a:ext cx="4141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«Мир, </a:t>
            </a:r>
            <a:r>
              <a:rPr lang="ru-RU" dirty="0" err="1" smtClean="0"/>
              <a:t>війна</a:t>
            </a:r>
            <a:r>
              <a:rPr lang="ru-RU" dirty="0" smtClean="0"/>
              <a:t> та </a:t>
            </a:r>
            <a:r>
              <a:rPr lang="ru-RU" dirty="0" err="1" smtClean="0"/>
              <a:t>кохання</a:t>
            </a:r>
            <a:r>
              <a:rPr lang="ru-RU" dirty="0" smtClean="0"/>
              <a:t>» Пабло </a:t>
            </a:r>
            <a:r>
              <a:rPr lang="ru-RU" smtClean="0"/>
              <a:t>Пікассо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5445224"/>
            <a:ext cx="212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А.Головіна «Весна»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5949280"/>
            <a:ext cx="2450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Ван </a:t>
            </a:r>
            <a:r>
              <a:rPr lang="uk-UA" dirty="0" err="1" smtClean="0"/>
              <a:t>Гог</a:t>
            </a:r>
            <a:r>
              <a:rPr lang="uk-UA" dirty="0" smtClean="0"/>
              <a:t> «Кафе в </a:t>
            </a:r>
            <a:r>
              <a:rPr lang="uk-UA" dirty="0" err="1" smtClean="0"/>
              <a:t>Арле</a:t>
            </a:r>
            <a:r>
              <a:rPr lang="uk-UA" dirty="0" smtClean="0"/>
              <a:t>»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332656"/>
            <a:ext cx="48965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Станкова графіка </a:t>
            </a:r>
            <a:endParaRPr lang="ru-RU" sz="40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C:\Users\Юля\Desktop\семінар образотв\Мир, война и любовь Пабло Пикассо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0648"/>
            <a:ext cx="2448272" cy="2738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D:\РАБОТА\ХУДОЖЕСТВЕНАЯ КУЛЬТУРА\9 КЛАСС\ПЕДАГ.КЕЙС № 1\диск 3\03\Графіка\книжкова\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700808"/>
            <a:ext cx="463603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30348" y="404664"/>
            <a:ext cx="717004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Книжкова графіка 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5" name="Рисунок 5" descr="D:\РАБОТА\ХУДОЖЕСТВЕНАЯ КУЛЬТУРА\9 КЛАСС\ПЕДАГ.КЕЙС № 1\диск 3\03\Графіка\книжкова\0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8104" y="1556792"/>
            <a:ext cx="2943204" cy="37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76672"/>
            <a:ext cx="58950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Прикладна графіка</a:t>
            </a:r>
            <a:r>
              <a:rPr lang="uk-UA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Рисунок 6" descr="D:\РАБОТА\ХУДОЖЕСТВЕНАЯ КУЛЬТУРА\9 КЛАСС\ПЕДАГ.КЕЙС № 1\диск 3\03\Графіка\листівки, бланки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7"/>
            <a:ext cx="2880320" cy="4084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Рисунок 8" descr="D:\РАБОТА\ХУДОЖЕСТВЕНАЯ КУЛЬТУРА\9 КЛАСС\ПЕДАГ.КЕЙС № 1\диск 3\03\Графіка\листівки, бланки\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916832"/>
            <a:ext cx="282888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9" descr="D:\РАБОТА\ХУДОЖЕСТВЕНАЯ КУЛЬТУРА\9 КЛАСС\ПЕДАГ.КЕЙС № 1\диск 3\03\Графіка\плакат\киноплакат 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36096" y="1988840"/>
            <a:ext cx="2461397" cy="363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47664" y="476672"/>
            <a:ext cx="59851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Плакатна графіка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3" name="Рисунок 11" descr="D:\РАБОТА\ХУДОЖЕСТВЕНАЯ КУЛЬТУРА\9 КЛАСС\ПЕДАГ.КЕЙС № 1\диск 3\03\Графіка\плакат\Рекламный плакат 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1628800"/>
            <a:ext cx="2880320" cy="408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2" descr="D:\РАБОТА\ХУДОЖЕСТВЕНАЯ КУЛЬТУРА\9 КЛАСС\ПЕДАГ.КЕЙС № 1\диск 3\03\Графіка\техніки\Резцовая гравюра на меди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270761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Рисунок 15" descr="D:\РАБОТА\ХУДОЖЕСТВЕНАЯ КУЛЬТУРА\9 КЛАСС\ПЕДАГ.КЕЙС № 1\диск 3\03\Графіка\техніки\ліногравю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897913"/>
            <a:ext cx="3672408" cy="296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13" descr="D:\РАБОТА\ХУДОЖЕСТВЕНАЯ КУЛЬТУРА\9 КЛАСС\ПЕДАГ.КЕЙС № 1\диск 3\03\Графіка\техніки\Линогравюра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12160" y="260648"/>
            <a:ext cx="2922471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83768" y="260648"/>
            <a:ext cx="3044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Гравюри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7" descr="Изображение 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7920880" cy="633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" descr="ног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476672"/>
            <a:ext cx="5112569" cy="556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3968" y="5733256"/>
            <a:ext cx="273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/>
              <a:t>О.</a:t>
            </a:r>
            <a:r>
              <a:rPr lang="uk-UA" sz="3200" dirty="0" err="1" smtClean="0"/>
              <a:t>Лаврухін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64</TotalTime>
  <Words>117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Мельников</cp:lastModifiedBy>
  <cp:revision>15</cp:revision>
  <dcterms:created xsi:type="dcterms:W3CDTF">2013-02-17T21:20:27Z</dcterms:created>
  <dcterms:modified xsi:type="dcterms:W3CDTF">2015-01-12T13:26:45Z</dcterms:modified>
</cp:coreProperties>
</file>